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5" r:id="rId3"/>
    <p:sldId id="357" r:id="rId4"/>
    <p:sldId id="358" r:id="rId5"/>
    <p:sldId id="359" r:id="rId6"/>
    <p:sldId id="360" r:id="rId7"/>
    <p:sldId id="362" r:id="rId8"/>
    <p:sldId id="361" r:id="rId9"/>
    <p:sldId id="327" r:id="rId10"/>
    <p:sldId id="363" r:id="rId11"/>
    <p:sldId id="364" r:id="rId12"/>
    <p:sldId id="365" r:id="rId13"/>
    <p:sldId id="366" r:id="rId14"/>
    <p:sldId id="367" r:id="rId15"/>
    <p:sldId id="368" r:id="rId16"/>
    <p:sldId id="318" r:id="rId17"/>
    <p:sldId id="345" r:id="rId18"/>
    <p:sldId id="369" r:id="rId19"/>
    <p:sldId id="329" r:id="rId20"/>
    <p:sldId id="370" r:id="rId21"/>
    <p:sldId id="332" r:id="rId22"/>
    <p:sldId id="346" r:id="rId23"/>
    <p:sldId id="339" r:id="rId24"/>
    <p:sldId id="340" r:id="rId25"/>
    <p:sldId id="311" r:id="rId26"/>
    <p:sldId id="350" r:id="rId27"/>
    <p:sldId id="338" r:id="rId28"/>
    <p:sldId id="259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7E9"/>
    <a:srgbClr val="0055B2"/>
    <a:srgbClr val="88D555"/>
    <a:srgbClr val="85FF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4" autoAdjust="0"/>
    <p:restoredTop sz="97059"/>
  </p:normalViewPr>
  <p:slideViewPr>
    <p:cSldViewPr snapToGrid="0" showGuides="1">
      <p:cViewPr>
        <p:scale>
          <a:sx n="75" d="100"/>
          <a:sy n="75" d="100"/>
        </p:scale>
        <p:origin x="1644" y="990"/>
      </p:cViewPr>
      <p:guideLst>
        <p:guide orient="horz" pos="3974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D9B2-89C6-F443-B4F6-B5B03F704F5E}" type="datetimeFigureOut">
              <a:rPr lang="es-CO" smtClean="0"/>
              <a:t>29/05/2020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E47B-5B90-F041-AC37-A4BB46C2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09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8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71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8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5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09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6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0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2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2C37-DBBE-4507-B6B0-3B7D71457A4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D3E7-18E0-4A05-904F-3340FF5882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831" cy="68540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4400" y="4115224"/>
            <a:ext cx="1011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DESARROLLO TERRITORIAL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“ITAGÜÍ CIUDAD DE OPORTUNIDADES 2020 -”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2020 -2023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72353" y="5486611"/>
            <a:ext cx="8784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ADMINISTRATIVO DE PLANEACIÓN </a:t>
            </a:r>
          </a:p>
        </p:txBody>
      </p:sp>
    </p:spTree>
    <p:extLst>
      <p:ext uri="{BB962C8B-B14F-4D97-AF65-F5344CB8AC3E}">
        <p14:creationId xmlns:p14="http://schemas.microsoft.com/office/powerpoint/2010/main" val="2734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8BA306D-EB73-FD4D-BEC7-557B57BFB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79" y="534494"/>
            <a:ext cx="2497219" cy="3427906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F1601F8-798E-914C-B62D-D35EBA39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353" y="3140328"/>
            <a:ext cx="2633536" cy="34382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52F4E6A-8DFD-AA49-AA9D-58DA446C7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586" y="677770"/>
            <a:ext cx="2590917" cy="355579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AF2E876-6889-C040-8C7A-1BFAE704D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083" y="2552090"/>
            <a:ext cx="2527907" cy="3684222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A902E8D-AEDE-7B43-A9E4-DCBB47D8DF7F}"/>
              </a:ext>
            </a:extLst>
          </p:cNvPr>
          <p:cNvSpPr/>
          <p:nvPr/>
        </p:nvSpPr>
        <p:spPr>
          <a:xfrm>
            <a:off x="5507889" y="534495"/>
            <a:ext cx="2797911" cy="3859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17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xmlns="" id="{5CEB6112-8B5B-3644-B649-141E61903925}"/>
              </a:ext>
            </a:extLst>
          </p:cNvPr>
          <p:cNvSpPr/>
          <p:nvPr/>
        </p:nvSpPr>
        <p:spPr>
          <a:xfrm>
            <a:off x="757039" y="269241"/>
            <a:ext cx="5638800" cy="628371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0055B2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0AF53D8-EF42-B34E-9F77-5F752335F978}"/>
              </a:ext>
            </a:extLst>
          </p:cNvPr>
          <p:cNvSpPr txBox="1"/>
          <p:nvPr/>
        </p:nvSpPr>
        <p:spPr>
          <a:xfrm>
            <a:off x="1984257" y="376942"/>
            <a:ext cx="318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ESTRUCTURA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90B2166-3E84-A746-AC9A-1E063F00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2" y="2536583"/>
            <a:ext cx="7353300" cy="20479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BA47AD1-D6C4-E04A-8F35-72130722C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" y="1138428"/>
            <a:ext cx="5638800" cy="1079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B13296B-7355-124A-AC49-46CCEC471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68" y="4584562"/>
            <a:ext cx="6845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1095A3E-8604-E640-A85E-95AAD13AC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2" y="360373"/>
            <a:ext cx="7243396" cy="25839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8E69129-C555-9143-98F4-69F2CAF60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2" y="3060212"/>
            <a:ext cx="6451600" cy="6731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4DEB85C-8357-6B47-B203-1C7E75A5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35" y="3784773"/>
            <a:ext cx="8789865" cy="264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2C41BC0-E742-154D-95D0-286B19FB3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1" y="1503995"/>
            <a:ext cx="9566031" cy="4524651"/>
          </a:xfrm>
          <a:prstGeom prst="rect">
            <a:avLst/>
          </a:prstGeom>
        </p:spPr>
      </p:pic>
      <p:sp>
        <p:nvSpPr>
          <p:cNvPr id="4" name="Flecha abajo 3">
            <a:extLst>
              <a:ext uri="{FF2B5EF4-FFF2-40B4-BE49-F238E27FC236}">
                <a16:creationId xmlns:a16="http://schemas.microsoft.com/office/drawing/2014/main" xmlns="" id="{5ECD5266-EDC5-8D49-BF57-8931352D932C}"/>
              </a:ext>
            </a:extLst>
          </p:cNvPr>
          <p:cNvSpPr/>
          <p:nvPr/>
        </p:nvSpPr>
        <p:spPr>
          <a:xfrm>
            <a:off x="2614246" y="635509"/>
            <a:ext cx="164124" cy="868486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CE112D4-4006-A746-AC26-17DEDF695817}"/>
              </a:ext>
            </a:extLst>
          </p:cNvPr>
          <p:cNvSpPr/>
          <p:nvPr/>
        </p:nvSpPr>
        <p:spPr>
          <a:xfrm>
            <a:off x="2676698" y="2485292"/>
            <a:ext cx="6303179" cy="20163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31A7EA-253A-7842-9165-6556AA53EC2B}"/>
              </a:ext>
            </a:extLst>
          </p:cNvPr>
          <p:cNvSpPr/>
          <p:nvPr/>
        </p:nvSpPr>
        <p:spPr>
          <a:xfrm>
            <a:off x="2676698" y="4544135"/>
            <a:ext cx="6326625" cy="493378"/>
          </a:xfrm>
          <a:prstGeom prst="rect">
            <a:avLst/>
          </a:prstGeom>
          <a:noFill/>
          <a:ln w="28575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88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41" y="1379826"/>
            <a:ext cx="79819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811D698-F205-C146-A76E-581454294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2" y="1795974"/>
            <a:ext cx="8968843" cy="4602285"/>
          </a:xfrm>
          <a:prstGeom prst="rect">
            <a:avLst/>
          </a:prstGeom>
        </p:spPr>
      </p:pic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2B57772D-7C27-8D47-BE34-0E352028B01F}"/>
              </a:ext>
            </a:extLst>
          </p:cNvPr>
          <p:cNvSpPr/>
          <p:nvPr/>
        </p:nvSpPr>
        <p:spPr>
          <a:xfrm>
            <a:off x="664902" y="701679"/>
            <a:ext cx="7416562" cy="656492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PLAN INDICATIVO</a:t>
            </a:r>
          </a:p>
        </p:txBody>
      </p:sp>
    </p:spTree>
    <p:extLst>
      <p:ext uri="{BB962C8B-B14F-4D97-AF65-F5344CB8AC3E}">
        <p14:creationId xmlns:p14="http://schemas.microsoft.com/office/powerpoint/2010/main" val="3908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xmlns="" id="{836C4258-3E70-0244-AEEB-C21D87955896}"/>
              </a:ext>
            </a:extLst>
          </p:cNvPr>
          <p:cNvSpPr/>
          <p:nvPr/>
        </p:nvSpPr>
        <p:spPr>
          <a:xfrm>
            <a:off x="3976176" y="2953450"/>
            <a:ext cx="1276710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roceso alternativo 2">
            <a:extLst>
              <a:ext uri="{FF2B5EF4-FFF2-40B4-BE49-F238E27FC236}">
                <a16:creationId xmlns:a16="http://schemas.microsoft.com/office/drawing/2014/main" xmlns="" id="{DA5B87CC-5D45-C541-A4C3-529E150C11BE}"/>
              </a:ext>
            </a:extLst>
          </p:cNvPr>
          <p:cNvSpPr/>
          <p:nvPr/>
        </p:nvSpPr>
        <p:spPr>
          <a:xfrm>
            <a:off x="6029265" y="2374225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>
                <a:solidFill>
                  <a:schemeClr val="tx1"/>
                </a:solidFill>
              </a:rPr>
              <a:t>ENERO </a:t>
            </a:r>
          </a:p>
        </p:txBody>
      </p:sp>
      <p:sp>
        <p:nvSpPr>
          <p:cNvPr id="4" name="Proceso alternativo 3">
            <a:extLst>
              <a:ext uri="{FF2B5EF4-FFF2-40B4-BE49-F238E27FC236}">
                <a16:creationId xmlns:a16="http://schemas.microsoft.com/office/drawing/2014/main" xmlns="" id="{D8A9E2CF-5403-1E46-BC70-0A2A4E78E8A9}"/>
              </a:ext>
            </a:extLst>
          </p:cNvPr>
          <p:cNvSpPr/>
          <p:nvPr/>
        </p:nvSpPr>
        <p:spPr>
          <a:xfrm>
            <a:off x="6609032" y="2364184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>
                <a:solidFill>
                  <a:schemeClr val="tx1"/>
                </a:solidFill>
              </a:rPr>
              <a:t>FEBRER</a:t>
            </a:r>
          </a:p>
        </p:txBody>
      </p:sp>
      <p:sp>
        <p:nvSpPr>
          <p:cNvPr id="5" name="Proceso alternativo 4">
            <a:extLst>
              <a:ext uri="{FF2B5EF4-FFF2-40B4-BE49-F238E27FC236}">
                <a16:creationId xmlns:a16="http://schemas.microsoft.com/office/drawing/2014/main" xmlns="" id="{2F494573-9659-7947-BBAE-658FE27B2D26}"/>
              </a:ext>
            </a:extLst>
          </p:cNvPr>
          <p:cNvSpPr/>
          <p:nvPr/>
        </p:nvSpPr>
        <p:spPr>
          <a:xfrm>
            <a:off x="7088508" y="2362010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>
                <a:solidFill>
                  <a:schemeClr val="tx1"/>
                </a:solidFill>
              </a:rPr>
              <a:t>MARZO </a:t>
            </a:r>
          </a:p>
        </p:txBody>
      </p:sp>
      <p:sp>
        <p:nvSpPr>
          <p:cNvPr id="6" name="Proceso alternativo 5">
            <a:extLst>
              <a:ext uri="{FF2B5EF4-FFF2-40B4-BE49-F238E27FC236}">
                <a16:creationId xmlns:a16="http://schemas.microsoft.com/office/drawing/2014/main" xmlns="" id="{2AAA1951-5534-BF4D-9B58-7581C5B75C28}"/>
              </a:ext>
            </a:extLst>
          </p:cNvPr>
          <p:cNvSpPr/>
          <p:nvPr/>
        </p:nvSpPr>
        <p:spPr>
          <a:xfrm>
            <a:off x="7628736" y="2362009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>
                <a:solidFill>
                  <a:schemeClr val="tx1"/>
                </a:solidFill>
              </a:rPr>
              <a:t>ABRIL </a:t>
            </a:r>
          </a:p>
        </p:txBody>
      </p:sp>
      <p:sp>
        <p:nvSpPr>
          <p:cNvPr id="7" name="Proceso alternativo 6">
            <a:extLst>
              <a:ext uri="{FF2B5EF4-FFF2-40B4-BE49-F238E27FC236}">
                <a16:creationId xmlns:a16="http://schemas.microsoft.com/office/drawing/2014/main" xmlns="" id="{77EB6D45-4887-0F4F-A3F8-72557DAD1298}"/>
              </a:ext>
            </a:extLst>
          </p:cNvPr>
          <p:cNvSpPr/>
          <p:nvPr/>
        </p:nvSpPr>
        <p:spPr>
          <a:xfrm>
            <a:off x="8182983" y="2370634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>
                <a:solidFill>
                  <a:schemeClr val="tx1"/>
                </a:solidFill>
              </a:rPr>
              <a:t>MAYO</a:t>
            </a:r>
          </a:p>
        </p:txBody>
      </p:sp>
      <p:sp>
        <p:nvSpPr>
          <p:cNvPr id="8" name="Proceso alternativo 7">
            <a:extLst>
              <a:ext uri="{FF2B5EF4-FFF2-40B4-BE49-F238E27FC236}">
                <a16:creationId xmlns:a16="http://schemas.microsoft.com/office/drawing/2014/main" xmlns="" id="{CB649BC4-10CB-5844-8EE3-02CAB8DBFD99}"/>
              </a:ext>
            </a:extLst>
          </p:cNvPr>
          <p:cNvSpPr/>
          <p:nvPr/>
        </p:nvSpPr>
        <p:spPr>
          <a:xfrm>
            <a:off x="8746930" y="2370634"/>
            <a:ext cx="508958" cy="267418"/>
          </a:xfrm>
          <a:prstGeom prst="flowChartAlternate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b="1" dirty="0">
                <a:solidFill>
                  <a:schemeClr val="tx1"/>
                </a:solidFill>
              </a:rPr>
              <a:t>JUNIO 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xmlns="" id="{4BF9D747-CE10-7B44-B532-1744304A4AEA}"/>
              </a:ext>
            </a:extLst>
          </p:cNvPr>
          <p:cNvSpPr/>
          <p:nvPr/>
        </p:nvSpPr>
        <p:spPr>
          <a:xfrm>
            <a:off x="6029265" y="2072298"/>
            <a:ext cx="3359269" cy="193076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VIGENCIA 2020 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67320366-7BBA-3845-86EF-2A46325CB2E3}"/>
              </a:ext>
            </a:extLst>
          </p:cNvPr>
          <p:cNvSpPr/>
          <p:nvPr/>
        </p:nvSpPr>
        <p:spPr>
          <a:xfrm>
            <a:off x="1881037" y="3507688"/>
            <a:ext cx="1483743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449FA5B-806A-1942-9E65-CD71061898D7}"/>
              </a:ext>
            </a:extLst>
          </p:cNvPr>
          <p:cNvSpPr/>
          <p:nvPr/>
        </p:nvSpPr>
        <p:spPr>
          <a:xfrm>
            <a:off x="6015606" y="3000144"/>
            <a:ext cx="1226389" cy="1193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2" descr="Resultado de imagen">
            <a:extLst>
              <a:ext uri="{FF2B5EF4-FFF2-40B4-BE49-F238E27FC236}">
                <a16:creationId xmlns:a16="http://schemas.microsoft.com/office/drawing/2014/main" xmlns="" id="{5F4EB807-7F16-DC4C-B7D5-410E755D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526" y="3197277"/>
            <a:ext cx="554998" cy="14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">
            <a:extLst>
              <a:ext uri="{FF2B5EF4-FFF2-40B4-BE49-F238E27FC236}">
                <a16:creationId xmlns:a16="http://schemas.microsoft.com/office/drawing/2014/main" xmlns="" id="{A5854E61-2F19-3A45-8D22-A9CF1071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526" y="3197276"/>
            <a:ext cx="554998" cy="14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">
            <a:extLst>
              <a:ext uri="{FF2B5EF4-FFF2-40B4-BE49-F238E27FC236}">
                <a16:creationId xmlns:a16="http://schemas.microsoft.com/office/drawing/2014/main" xmlns="" id="{F5434FCC-47A3-B740-9B6A-E2415E93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89" y="3197279"/>
            <a:ext cx="554998" cy="15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xmlns="" id="{C47F27FA-3EDA-AD4B-88A2-11EB004AD032}"/>
              </a:ext>
            </a:extLst>
          </p:cNvPr>
          <p:cNvSpPr/>
          <p:nvPr/>
        </p:nvSpPr>
        <p:spPr>
          <a:xfrm>
            <a:off x="3976176" y="3708985"/>
            <a:ext cx="1276710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xmlns="" id="{D1987762-EE32-3947-905C-FDFAC4390328}"/>
              </a:ext>
            </a:extLst>
          </p:cNvPr>
          <p:cNvSpPr/>
          <p:nvPr/>
        </p:nvSpPr>
        <p:spPr>
          <a:xfrm>
            <a:off x="3976176" y="4534332"/>
            <a:ext cx="1276710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E83998B-EA29-0040-BD57-14743F0BC1FE}"/>
              </a:ext>
            </a:extLst>
          </p:cNvPr>
          <p:cNvSpPr/>
          <p:nvPr/>
        </p:nvSpPr>
        <p:spPr>
          <a:xfrm>
            <a:off x="6655757" y="3723123"/>
            <a:ext cx="1627517" cy="1207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CA840065-B109-0048-9535-AECD23589AED}"/>
              </a:ext>
            </a:extLst>
          </p:cNvPr>
          <p:cNvSpPr/>
          <p:nvPr/>
        </p:nvSpPr>
        <p:spPr>
          <a:xfrm>
            <a:off x="6697089" y="4556649"/>
            <a:ext cx="2181045" cy="1293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xmlns="" id="{A7CAEA15-1AAF-924B-9369-0E47AE9B0919}"/>
              </a:ext>
            </a:extLst>
          </p:cNvPr>
          <p:cNvSpPr/>
          <p:nvPr/>
        </p:nvSpPr>
        <p:spPr>
          <a:xfrm>
            <a:off x="4000978" y="5352393"/>
            <a:ext cx="1276710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ACTIVIDAD 1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3D86FE10-BE2D-9840-8110-0B3E38FD9A0A}"/>
              </a:ext>
            </a:extLst>
          </p:cNvPr>
          <p:cNvSpPr/>
          <p:nvPr/>
        </p:nvSpPr>
        <p:spPr>
          <a:xfrm>
            <a:off x="8878134" y="5434343"/>
            <a:ext cx="501769" cy="12077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Proceso alternativo 20">
            <a:extLst>
              <a:ext uri="{FF2B5EF4-FFF2-40B4-BE49-F238E27FC236}">
                <a16:creationId xmlns:a16="http://schemas.microsoft.com/office/drawing/2014/main" xmlns="" id="{716EA0EE-3E54-264D-8D37-368876CC9021}"/>
              </a:ext>
            </a:extLst>
          </p:cNvPr>
          <p:cNvSpPr/>
          <p:nvPr/>
        </p:nvSpPr>
        <p:spPr>
          <a:xfrm>
            <a:off x="3449128" y="987228"/>
            <a:ext cx="4520242" cy="499060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PROYECTO DE INVERSIÓN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7CADB753-4918-0943-9C75-92CC1F8D94CC}"/>
              </a:ext>
            </a:extLst>
          </p:cNvPr>
          <p:cNvSpPr/>
          <p:nvPr/>
        </p:nvSpPr>
        <p:spPr>
          <a:xfrm>
            <a:off x="3867269" y="2603333"/>
            <a:ext cx="1544128" cy="347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xmlns="" id="{2EA66CF3-FEF3-1C4B-8668-A8A75E0B8239}"/>
              </a:ext>
            </a:extLst>
          </p:cNvPr>
          <p:cNvCxnSpPr/>
          <p:nvPr/>
        </p:nvCxnSpPr>
        <p:spPr>
          <a:xfrm>
            <a:off x="5663359" y="3077781"/>
            <a:ext cx="31055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xmlns="" id="{EBC94A96-F998-8140-A93F-8979E3847DAA}"/>
              </a:ext>
            </a:extLst>
          </p:cNvPr>
          <p:cNvCxnSpPr/>
          <p:nvPr/>
        </p:nvCxnSpPr>
        <p:spPr>
          <a:xfrm>
            <a:off x="5663359" y="3783738"/>
            <a:ext cx="9773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70D63C6D-5284-7849-89C6-895B1DD93077}"/>
              </a:ext>
            </a:extLst>
          </p:cNvPr>
          <p:cNvCxnSpPr/>
          <p:nvPr/>
        </p:nvCxnSpPr>
        <p:spPr>
          <a:xfrm>
            <a:off x="5633167" y="4668084"/>
            <a:ext cx="97730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xmlns="" id="{1A0EFACE-AE4C-2A45-9E11-7DE0D8D2228A}"/>
              </a:ext>
            </a:extLst>
          </p:cNvPr>
          <p:cNvCxnSpPr/>
          <p:nvPr/>
        </p:nvCxnSpPr>
        <p:spPr>
          <a:xfrm>
            <a:off x="5695707" y="5494728"/>
            <a:ext cx="314900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xmlns="" id="{3D1D226D-B765-B846-B387-72444D5EEE75}"/>
              </a:ext>
            </a:extLst>
          </p:cNvPr>
          <p:cNvSpPr/>
          <p:nvPr/>
        </p:nvSpPr>
        <p:spPr>
          <a:xfrm>
            <a:off x="1881037" y="2811114"/>
            <a:ext cx="1483743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xmlns="" id="{08F03705-4DEA-3E41-8E67-EC86271D0A8F}"/>
              </a:ext>
            </a:extLst>
          </p:cNvPr>
          <p:cNvSpPr/>
          <p:nvPr/>
        </p:nvSpPr>
        <p:spPr>
          <a:xfrm>
            <a:off x="1777546" y="4414594"/>
            <a:ext cx="1483743" cy="284110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xmlns="" id="{4B951EC9-180D-B24E-8EB7-F43F4E64B8E1}"/>
              </a:ext>
            </a:extLst>
          </p:cNvPr>
          <p:cNvSpPr/>
          <p:nvPr/>
        </p:nvSpPr>
        <p:spPr>
          <a:xfrm>
            <a:off x="1777546" y="5412777"/>
            <a:ext cx="1483743" cy="284671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tx1"/>
                </a:solidFill>
              </a:rPr>
              <a:t>PRODUCTO 1 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xmlns="" id="{76BE9509-D261-A047-81A4-5A494E981F36}"/>
              </a:ext>
            </a:extLst>
          </p:cNvPr>
          <p:cNvCxnSpPr/>
          <p:nvPr/>
        </p:nvCxnSpPr>
        <p:spPr>
          <a:xfrm>
            <a:off x="1409405" y="2953449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xmlns="" id="{099CC349-DC83-AD4E-86D8-C6C0C53AE4D8}"/>
              </a:ext>
            </a:extLst>
          </p:cNvPr>
          <p:cNvCxnSpPr/>
          <p:nvPr/>
        </p:nvCxnSpPr>
        <p:spPr>
          <a:xfrm>
            <a:off x="1390304" y="3704676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xmlns="" id="{F85ACFE4-625F-1E48-B631-4666077BA757}"/>
              </a:ext>
            </a:extLst>
          </p:cNvPr>
          <p:cNvCxnSpPr/>
          <p:nvPr/>
        </p:nvCxnSpPr>
        <p:spPr>
          <a:xfrm>
            <a:off x="1341466" y="4556649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xmlns="" id="{E00A9684-C429-8441-A9B3-B9A05AF5F116}"/>
              </a:ext>
            </a:extLst>
          </p:cNvPr>
          <p:cNvCxnSpPr/>
          <p:nvPr/>
        </p:nvCxnSpPr>
        <p:spPr>
          <a:xfrm>
            <a:off x="1276357" y="5555112"/>
            <a:ext cx="3583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37" y="1914525"/>
            <a:ext cx="10645775" cy="1923935"/>
          </a:xfrm>
          <a:prstGeom prst="rect">
            <a:avLst/>
          </a:prstGeom>
        </p:spPr>
      </p:pic>
      <p:sp>
        <p:nvSpPr>
          <p:cNvPr id="4" name="Proceso alternativo 3">
            <a:extLst>
              <a:ext uri="{FF2B5EF4-FFF2-40B4-BE49-F238E27FC236}">
                <a16:creationId xmlns:a16="http://schemas.microsoft.com/office/drawing/2014/main" xmlns="" id="{716EA0EE-3E54-264D-8D37-368876CC9021}"/>
              </a:ext>
            </a:extLst>
          </p:cNvPr>
          <p:cNvSpPr/>
          <p:nvPr/>
        </p:nvSpPr>
        <p:spPr>
          <a:xfrm>
            <a:off x="1524000" y="986255"/>
            <a:ext cx="6210300" cy="499060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NOMBRE DEL PROYECTO </a:t>
            </a:r>
            <a:r>
              <a:rPr lang="es-CO" sz="2800" b="1" dirty="0">
                <a:solidFill>
                  <a:schemeClr val="tx1"/>
                </a:solidFill>
              </a:rPr>
              <a:t>DE INVERSIÓN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4197820"/>
            <a:ext cx="10452100" cy="10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alternativo 2">
            <a:extLst>
              <a:ext uri="{FF2B5EF4-FFF2-40B4-BE49-F238E27FC236}">
                <a16:creationId xmlns:a16="http://schemas.microsoft.com/office/drawing/2014/main" xmlns="" id="{716EA0EE-3E54-264D-8D37-368876CC9021}"/>
              </a:ext>
            </a:extLst>
          </p:cNvPr>
          <p:cNvSpPr/>
          <p:nvPr/>
        </p:nvSpPr>
        <p:spPr>
          <a:xfrm>
            <a:off x="1929939" y="614772"/>
            <a:ext cx="5816374" cy="499060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NOMBRE  PROYECTO </a:t>
            </a:r>
            <a:r>
              <a:rPr lang="es-CO" sz="2800" b="1" dirty="0">
                <a:solidFill>
                  <a:schemeClr val="tx1"/>
                </a:solidFill>
              </a:rPr>
              <a:t>DE INVERSIÓN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94" y="1485900"/>
            <a:ext cx="9063106" cy="47498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469900" y="2235200"/>
            <a:ext cx="660400" cy="304800"/>
          </a:xfrm>
          <a:prstGeom prst="rightArrow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sz="2800" b="1">
              <a:solidFill>
                <a:schemeClr val="tx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601594" y="3289300"/>
            <a:ext cx="660400" cy="304800"/>
          </a:xfrm>
          <a:prstGeom prst="rightArrow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sz="2800" b="1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0300" y="1485900"/>
            <a:ext cx="8648700" cy="4749800"/>
          </a:xfrm>
          <a:prstGeom prst="rect">
            <a:avLst/>
          </a:prstGeom>
          <a:noFill/>
          <a:ln w="1905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1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7E39D60-2E78-3B48-8004-86D80161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04" y="586153"/>
            <a:ext cx="2592777" cy="38451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0D2C7E-2584-2646-8F63-2FA4A056B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85" y="1621447"/>
            <a:ext cx="8491415" cy="47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alternativo 2">
            <a:extLst>
              <a:ext uri="{FF2B5EF4-FFF2-40B4-BE49-F238E27FC236}">
                <a16:creationId xmlns:a16="http://schemas.microsoft.com/office/drawing/2014/main" xmlns="" id="{CFCEA817-2E38-184F-A2AC-43CFC6E00121}"/>
              </a:ext>
            </a:extLst>
          </p:cNvPr>
          <p:cNvSpPr/>
          <p:nvPr/>
        </p:nvSpPr>
        <p:spPr>
          <a:xfrm>
            <a:off x="509801" y="1055151"/>
            <a:ext cx="7991262" cy="3584390"/>
          </a:xfrm>
          <a:prstGeom prst="flowChartAlternateProcess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OBJETIVO:</a:t>
            </a: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r>
              <a:rPr lang="es-CO" sz="2000" dirty="0">
                <a:solidFill>
                  <a:schemeClr val="tx1"/>
                </a:solidFill>
              </a:rPr>
              <a:t>Fortalecer las competencias técnicas de los funcionarios de la Administración Municipal, en procesos de Direccionamiento Estratégico, a partir del desarrollo de jornadas de capacitación en el manejo de instrumentos de planificación; formulación y evaluación de proyectos de inversión, como Unidades operativas del Plan de Desarrollo; e interaccion con las plataformas estándarizadas a nivel Nacional, con una cobertura del 100% de las Unidades Administrativas; en el marco del Plan Institucional de Capacitación, del municipio de Itagüí.</a:t>
            </a:r>
          </a:p>
        </p:txBody>
      </p:sp>
      <p:sp>
        <p:nvSpPr>
          <p:cNvPr id="11" name="Proceso alternativo 10">
            <a:extLst>
              <a:ext uri="{FF2B5EF4-FFF2-40B4-BE49-F238E27FC236}">
                <a16:creationId xmlns:a16="http://schemas.microsoft.com/office/drawing/2014/main" xmlns="" id="{4FCD4A95-E428-1842-907C-A0D11FDD902F}"/>
              </a:ext>
            </a:extLst>
          </p:cNvPr>
          <p:cNvSpPr/>
          <p:nvPr/>
        </p:nvSpPr>
        <p:spPr>
          <a:xfrm>
            <a:off x="509801" y="5197274"/>
            <a:ext cx="7991262" cy="828675"/>
          </a:xfrm>
          <a:prstGeom prst="flowChartAlternateProcess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DURACIÓN :                                                                                          </a:t>
            </a:r>
            <a:r>
              <a:rPr lang="es-CO" sz="2400" dirty="0">
                <a:solidFill>
                  <a:schemeClr val="tx1"/>
                </a:solidFill>
              </a:rPr>
              <a:t>30 HORAS </a:t>
            </a:r>
          </a:p>
        </p:txBody>
      </p:sp>
    </p:spTree>
    <p:extLst>
      <p:ext uri="{BB962C8B-B14F-4D97-AF65-F5344CB8AC3E}">
        <p14:creationId xmlns:p14="http://schemas.microsoft.com/office/powerpoint/2010/main" val="9335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3" y="1059134"/>
            <a:ext cx="7455877" cy="5300102"/>
          </a:xfrm>
          <a:prstGeom prst="rect">
            <a:avLst/>
          </a:prstGeom>
        </p:spPr>
      </p:pic>
      <p:sp>
        <p:nvSpPr>
          <p:cNvPr id="3" name="Proceso alternativo 2">
            <a:extLst>
              <a:ext uri="{FF2B5EF4-FFF2-40B4-BE49-F238E27FC236}">
                <a16:creationId xmlns:a16="http://schemas.microsoft.com/office/drawing/2014/main" xmlns="" id="{716EA0EE-3E54-264D-8D37-368876CC9021}"/>
              </a:ext>
            </a:extLst>
          </p:cNvPr>
          <p:cNvSpPr/>
          <p:nvPr/>
        </p:nvSpPr>
        <p:spPr>
          <a:xfrm>
            <a:off x="1396539" y="297272"/>
            <a:ext cx="5816374" cy="499060"/>
          </a:xfrm>
          <a:prstGeom prst="flowChartAlternateProcess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PERFIL PROYECTO </a:t>
            </a:r>
            <a:r>
              <a:rPr lang="es-CO" sz="2800" b="1" dirty="0">
                <a:solidFill>
                  <a:schemeClr val="tx1"/>
                </a:solidFill>
              </a:rPr>
              <a:t>DE INVERSIÓN </a:t>
            </a:r>
          </a:p>
        </p:txBody>
      </p:sp>
    </p:spTree>
    <p:extLst>
      <p:ext uri="{BB962C8B-B14F-4D97-AF65-F5344CB8AC3E}">
        <p14:creationId xmlns:p14="http://schemas.microsoft.com/office/powerpoint/2010/main" val="32547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xmlns="" id="{290884BD-8697-804A-ACF2-390589451485}"/>
              </a:ext>
            </a:extLst>
          </p:cNvPr>
          <p:cNvSpPr/>
          <p:nvPr/>
        </p:nvSpPr>
        <p:spPr>
          <a:xfrm>
            <a:off x="4217320" y="409120"/>
            <a:ext cx="3497191" cy="44210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M.G.A WEB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4A7D8F-990F-3943-9F18-AEC2CE32C7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07" y="2375785"/>
            <a:ext cx="5610225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7E29C68A-A1F2-F44C-916C-80333CBCC8F2}"/>
              </a:ext>
            </a:extLst>
          </p:cNvPr>
          <p:cNvSpPr/>
          <p:nvPr/>
        </p:nvSpPr>
        <p:spPr>
          <a:xfrm>
            <a:off x="8150641" y="3493972"/>
            <a:ext cx="2677065" cy="14147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HERRAMIENTA  FUNDAMENTADA EN LA METODOLOGÍA DE MARCO LÓGICO</a:t>
            </a:r>
          </a:p>
          <a:p>
            <a:pPr algn="ctr"/>
            <a:r>
              <a:rPr lang="es-CO" dirty="0">
                <a:ln>
                  <a:solidFill>
                    <a:srgbClr val="7030A0"/>
                  </a:solidFill>
                </a:ln>
                <a:solidFill>
                  <a:srgbClr val="0000FF"/>
                </a:solidFill>
              </a:rPr>
              <a:t>MML </a:t>
            </a:r>
          </a:p>
        </p:txBody>
      </p:sp>
      <p:sp>
        <p:nvSpPr>
          <p:cNvPr id="5" name="Flecha izquierda 4">
            <a:extLst>
              <a:ext uri="{FF2B5EF4-FFF2-40B4-BE49-F238E27FC236}">
                <a16:creationId xmlns:a16="http://schemas.microsoft.com/office/drawing/2014/main" xmlns="" id="{7FB395B6-49D9-2847-8B3A-69C610F6C847}"/>
              </a:ext>
            </a:extLst>
          </p:cNvPr>
          <p:cNvSpPr/>
          <p:nvPr/>
        </p:nvSpPr>
        <p:spPr>
          <a:xfrm>
            <a:off x="7295351" y="4089195"/>
            <a:ext cx="582371" cy="224287"/>
          </a:xfrm>
          <a:prstGeom prst="leftArrow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7030A0"/>
                </a:solidFill>
              </a:ln>
              <a:noFill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xmlns="" id="{AE8BF3B4-9B29-7945-B708-C305D0CCCEBA}"/>
              </a:ext>
            </a:extLst>
          </p:cNvPr>
          <p:cNvSpPr/>
          <p:nvPr/>
        </p:nvSpPr>
        <p:spPr>
          <a:xfrm>
            <a:off x="1176139" y="1107349"/>
            <a:ext cx="2881478" cy="87471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RESOLUCIÓN 0806 DE 2005</a:t>
            </a:r>
          </a:p>
          <a:p>
            <a:pPr algn="ctr">
              <a:defRPr/>
            </a:pPr>
            <a:r>
              <a:rPr lang="es-CO" sz="1200" dirty="0">
                <a:solidFill>
                  <a:schemeClr val="tx1"/>
                </a:solidFill>
              </a:rPr>
              <a:t>METODOLOGÍA DEL BANCO DE PROYECTOS  M.G.A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xmlns="" id="{D3D742C7-B0BA-D049-BAC2-5F8A6740584C}"/>
              </a:ext>
            </a:extLst>
          </p:cNvPr>
          <p:cNvSpPr/>
          <p:nvPr/>
        </p:nvSpPr>
        <p:spPr>
          <a:xfrm>
            <a:off x="4525176" y="1107348"/>
            <a:ext cx="2881478" cy="87471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RESOLUCIÓN 1450 DE 2013</a:t>
            </a:r>
          </a:p>
          <a:p>
            <a:pPr algn="ctr">
              <a:defRPr/>
            </a:pPr>
            <a:r>
              <a:rPr lang="es-CO" sz="1200" dirty="0">
                <a:solidFill>
                  <a:schemeClr val="tx1"/>
                </a:solidFill>
              </a:rPr>
              <a:t>M.G.A ÚNICA METODOLOGÍA PARA LA FORMULACIÓN Y EVALUACIÓN DE LOS PROYECTOS 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BAA04DC-9300-3E41-9D72-E077C50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9" y="1397726"/>
            <a:ext cx="8278112" cy="45349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F6B6BB4-8F4E-CE4B-977E-311AF99F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850" y="3409406"/>
            <a:ext cx="1163236" cy="907324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72208054-391C-7D44-9496-4FB35E137274}"/>
              </a:ext>
            </a:extLst>
          </p:cNvPr>
          <p:cNvSpPr/>
          <p:nvPr/>
        </p:nvSpPr>
        <p:spPr>
          <a:xfrm>
            <a:off x="8644639" y="2008957"/>
            <a:ext cx="3394552" cy="747305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NAVEGADOR</a:t>
            </a:r>
          </a:p>
        </p:txBody>
      </p:sp>
      <p:sp>
        <p:nvSpPr>
          <p:cNvPr id="5" name="Flecha abajo 4">
            <a:extLst>
              <a:ext uri="{FF2B5EF4-FFF2-40B4-BE49-F238E27FC236}">
                <a16:creationId xmlns:a16="http://schemas.microsoft.com/office/drawing/2014/main" xmlns="" id="{CF699432-C92B-1944-8F78-554DF1F066B4}"/>
              </a:ext>
            </a:extLst>
          </p:cNvPr>
          <p:cNvSpPr/>
          <p:nvPr/>
        </p:nvSpPr>
        <p:spPr>
          <a:xfrm>
            <a:off x="10067797" y="2924098"/>
            <a:ext cx="253342" cy="317472"/>
          </a:xfrm>
          <a:prstGeom prst="downArrow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4" y="1270000"/>
            <a:ext cx="7837486" cy="50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08" y="1338227"/>
            <a:ext cx="6968025" cy="4958896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xmlns="" id="{6D8D26C2-9B22-E24A-A933-C6EDAE087F2A}"/>
              </a:ext>
            </a:extLst>
          </p:cNvPr>
          <p:cNvSpPr/>
          <p:nvPr/>
        </p:nvSpPr>
        <p:spPr>
          <a:xfrm>
            <a:off x="2464104" y="346014"/>
            <a:ext cx="4991773" cy="63872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29204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1676400"/>
            <a:ext cx="5349851" cy="39311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B8AFA8B-3C4F-8348-AF61-B8CC4BE4E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97345"/>
            <a:ext cx="5551827" cy="4570607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AE8A760D-2F10-534F-935A-EC5564CF5DAB}"/>
              </a:ext>
            </a:extLst>
          </p:cNvPr>
          <p:cNvSpPr/>
          <p:nvPr/>
        </p:nvSpPr>
        <p:spPr>
          <a:xfrm>
            <a:off x="504825" y="311173"/>
            <a:ext cx="7127875" cy="79105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REGISTRARSE EN LA PLATAFORMA DE CAPACITACIÓN</a:t>
            </a:r>
          </a:p>
        </p:txBody>
      </p:sp>
    </p:spTree>
    <p:extLst>
      <p:ext uri="{BB962C8B-B14F-4D97-AF65-F5344CB8AC3E}">
        <p14:creationId xmlns:p14="http://schemas.microsoft.com/office/powerpoint/2010/main" val="381266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1295400"/>
            <a:ext cx="9774349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xmlns="" id="{EB3F0ABA-CCB0-2C4C-8B17-18B568E16A7D}"/>
              </a:ext>
            </a:extLst>
          </p:cNvPr>
          <p:cNvSpPr/>
          <p:nvPr/>
        </p:nvSpPr>
        <p:spPr>
          <a:xfrm>
            <a:off x="869462" y="1584569"/>
            <a:ext cx="8566638" cy="66333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BAJAR DOCUMENTOS DEL ARCHIVO “EN LÍNEA”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3" y="3003549"/>
            <a:ext cx="7153275" cy="1524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62100" y="3035300"/>
            <a:ext cx="7200900" cy="1524000"/>
          </a:xfrm>
          <a:prstGeom prst="rect">
            <a:avLst/>
          </a:prstGeom>
          <a:noFill/>
          <a:ln w="28575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6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"/>
            <a:ext cx="12195830" cy="68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alternativo 2">
            <a:extLst>
              <a:ext uri="{FF2B5EF4-FFF2-40B4-BE49-F238E27FC236}">
                <a16:creationId xmlns:a16="http://schemas.microsoft.com/office/drawing/2014/main" xmlns="" id="{CFCEA817-2E38-184F-A2AC-43CFC6E00121}"/>
              </a:ext>
            </a:extLst>
          </p:cNvPr>
          <p:cNvSpPr/>
          <p:nvPr/>
        </p:nvSpPr>
        <p:spPr>
          <a:xfrm>
            <a:off x="407324" y="1143686"/>
            <a:ext cx="8217564" cy="1086936"/>
          </a:xfrm>
          <a:prstGeom prst="flowChartAlternateProcess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PARTICIPANTES:</a:t>
            </a:r>
          </a:p>
          <a:p>
            <a:pPr algn="ctr"/>
            <a:r>
              <a:rPr lang="es-CO" sz="2000" dirty="0">
                <a:solidFill>
                  <a:schemeClr val="tx1"/>
                </a:solidFill>
              </a:rPr>
              <a:t>150 Funcionarios de la Administración Municipal, que representan el 100% de las Unidades Administrativas</a:t>
            </a:r>
          </a:p>
        </p:txBody>
      </p:sp>
      <p:sp>
        <p:nvSpPr>
          <p:cNvPr id="11" name="Proceso alternativo 10">
            <a:extLst>
              <a:ext uri="{FF2B5EF4-FFF2-40B4-BE49-F238E27FC236}">
                <a16:creationId xmlns:a16="http://schemas.microsoft.com/office/drawing/2014/main" xmlns="" id="{4FCD4A95-E428-1842-907C-A0D11FDD902F}"/>
              </a:ext>
            </a:extLst>
          </p:cNvPr>
          <p:cNvSpPr/>
          <p:nvPr/>
        </p:nvSpPr>
        <p:spPr>
          <a:xfrm>
            <a:off x="407326" y="2387342"/>
            <a:ext cx="8217562" cy="1885064"/>
          </a:xfrm>
          <a:prstGeom prst="flowChartAlternateProcess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METODOLOGÍA :                                                                                          </a:t>
            </a:r>
            <a:r>
              <a:rPr lang="es-CO" sz="2400" dirty="0">
                <a:solidFill>
                  <a:schemeClr val="tx1"/>
                </a:solidFill>
              </a:rPr>
              <a:t>Desarrollo de cuatro  jornadas de capacitación, cada una con tres grupos de participantes, dada las condiciones actuales de bioseguridad; con posibilidad de participación virtual para el 70% de los Participantes y presencial para el 30%</a:t>
            </a:r>
          </a:p>
        </p:txBody>
      </p:sp>
      <p:sp>
        <p:nvSpPr>
          <p:cNvPr id="4" name="Proceso alternativo 3">
            <a:extLst>
              <a:ext uri="{FF2B5EF4-FFF2-40B4-BE49-F238E27FC236}">
                <a16:creationId xmlns:a16="http://schemas.microsoft.com/office/drawing/2014/main" xmlns="" id="{89CCEB2A-4EC6-C248-A2FE-243726209825}"/>
              </a:ext>
            </a:extLst>
          </p:cNvPr>
          <p:cNvSpPr/>
          <p:nvPr/>
        </p:nvSpPr>
        <p:spPr>
          <a:xfrm>
            <a:off x="407325" y="4429126"/>
            <a:ext cx="8217563" cy="1885064"/>
          </a:xfrm>
          <a:prstGeom prst="flowChartAlternateProcess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CERTIFICACIÓN  :                                                                                          </a:t>
            </a:r>
            <a:r>
              <a:rPr lang="es-CO" sz="2400" dirty="0">
                <a:solidFill>
                  <a:schemeClr val="tx1"/>
                </a:solidFill>
              </a:rPr>
              <a:t>Se certificará la participación de los funcionarios que participen mínimo del </a:t>
            </a:r>
            <a:r>
              <a:rPr lang="es-CO" sz="2400" b="1" dirty="0">
                <a:solidFill>
                  <a:schemeClr val="tx1"/>
                </a:solidFill>
              </a:rPr>
              <a:t>80%</a:t>
            </a:r>
            <a:r>
              <a:rPr lang="es-CO" sz="2400" dirty="0">
                <a:solidFill>
                  <a:schemeClr val="tx1"/>
                </a:solidFill>
              </a:rPr>
              <a:t>, que registren su asistencia y la validen con la elaboración y entrega de los productos planteados en cada jornada de capacitación</a:t>
            </a:r>
          </a:p>
        </p:txBody>
      </p:sp>
    </p:spTree>
    <p:extLst>
      <p:ext uri="{BB962C8B-B14F-4D97-AF65-F5344CB8AC3E}">
        <p14:creationId xmlns:p14="http://schemas.microsoft.com/office/powerpoint/2010/main" val="28272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118" y="639944"/>
            <a:ext cx="5916118" cy="4993911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</p:spTree>
    <p:extLst>
      <p:ext uri="{BB962C8B-B14F-4D97-AF65-F5344CB8AC3E}">
        <p14:creationId xmlns:p14="http://schemas.microsoft.com/office/powerpoint/2010/main" val="20580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363681"/>
            <a:ext cx="5422900" cy="5853443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</p:spTree>
    <p:extLst>
      <p:ext uri="{BB962C8B-B14F-4D97-AF65-F5344CB8AC3E}">
        <p14:creationId xmlns:p14="http://schemas.microsoft.com/office/powerpoint/2010/main" val="80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750017"/>
            <a:ext cx="5727700" cy="5131911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</p:spTree>
    <p:extLst>
      <p:ext uri="{BB962C8B-B14F-4D97-AF65-F5344CB8AC3E}">
        <p14:creationId xmlns:p14="http://schemas.microsoft.com/office/powerpoint/2010/main" val="28427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1" y="800100"/>
            <a:ext cx="5465416" cy="4940299"/>
          </a:xfrm>
          <a:prstGeom prst="rect">
            <a:avLst/>
          </a:prstGeom>
          <a:ln w="38100">
            <a:solidFill>
              <a:srgbClr val="3437E9"/>
            </a:solidFill>
          </a:ln>
        </p:spPr>
      </p:pic>
    </p:spTree>
    <p:extLst>
      <p:ext uri="{BB962C8B-B14F-4D97-AF65-F5344CB8AC3E}">
        <p14:creationId xmlns:p14="http://schemas.microsoft.com/office/powerpoint/2010/main" val="3003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xmlns="" id="{F699CC23-A46A-D042-BF83-2D30F68ACA3E}"/>
              </a:ext>
            </a:extLst>
          </p:cNvPr>
          <p:cNvSpPr/>
          <p:nvPr/>
        </p:nvSpPr>
        <p:spPr>
          <a:xfrm>
            <a:off x="6250808" y="1500693"/>
            <a:ext cx="4498653" cy="1128487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0055B2"/>
              </a:highligh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5B29912-CC8F-EA40-81AF-20317E1A6A72}"/>
              </a:ext>
            </a:extLst>
          </p:cNvPr>
          <p:cNvSpPr txBox="1"/>
          <p:nvPr/>
        </p:nvSpPr>
        <p:spPr>
          <a:xfrm>
            <a:off x="4871803" y="160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BFF6295B-ECE9-2146-9166-05156CD0C0E6}"/>
              </a:ext>
            </a:extLst>
          </p:cNvPr>
          <p:cNvSpPr txBox="1"/>
          <p:nvPr/>
        </p:nvSpPr>
        <p:spPr>
          <a:xfrm>
            <a:off x="6567614" y="1649437"/>
            <a:ext cx="3865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IMPLEMENTACIÓN DEL PLAN DE DESARROLLO MUNICIPAL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C7F62B4-F5F9-384A-AD1A-009765F78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97" y="577374"/>
            <a:ext cx="4694795" cy="6066891"/>
          </a:xfrm>
          <a:prstGeom prst="rect">
            <a:avLst/>
          </a:prstGeom>
        </p:spPr>
      </p:pic>
      <p:sp>
        <p:nvSpPr>
          <p:cNvPr id="10" name="Flecha abajo 9">
            <a:extLst>
              <a:ext uri="{FF2B5EF4-FFF2-40B4-BE49-F238E27FC236}">
                <a16:creationId xmlns:a16="http://schemas.microsoft.com/office/drawing/2014/main" xmlns="" id="{BEBD2DE5-8F83-AD4D-BE3B-B2B722830469}"/>
              </a:ext>
            </a:extLst>
          </p:cNvPr>
          <p:cNvSpPr/>
          <p:nvPr/>
        </p:nvSpPr>
        <p:spPr>
          <a:xfrm>
            <a:off x="8199620" y="2893102"/>
            <a:ext cx="794478" cy="717717"/>
          </a:xfrm>
          <a:prstGeom prst="downArrow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>
              <a:highlight>
                <a:srgbClr val="0055B2"/>
              </a:highlight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xmlns="" id="{ADF784EC-BF3D-CD43-B685-494E054FC11C}"/>
              </a:ext>
            </a:extLst>
          </p:cNvPr>
          <p:cNvSpPr/>
          <p:nvPr/>
        </p:nvSpPr>
        <p:spPr>
          <a:xfrm>
            <a:off x="6347532" y="4043733"/>
            <a:ext cx="4498653" cy="717717"/>
          </a:xfrm>
          <a:prstGeom prst="roundRect">
            <a:avLst/>
          </a:prstGeom>
          <a:noFill/>
          <a:ln w="38100">
            <a:solidFill>
              <a:srgbClr val="34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highlight>
                <a:srgbClr val="0055B2"/>
              </a:highligh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6B1F010-B88C-3E47-9D23-FE549FCE100C}"/>
              </a:ext>
            </a:extLst>
          </p:cNvPr>
          <p:cNvSpPr txBox="1"/>
          <p:nvPr/>
        </p:nvSpPr>
        <p:spPr>
          <a:xfrm>
            <a:off x="7160022" y="4207452"/>
            <a:ext cx="3005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/>
              <a:t>PROYECTOS DE INVERSIÓ</a:t>
            </a:r>
            <a:r>
              <a:rPr lang="es-CO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131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roceso alternativo">
            <a:extLst>
              <a:ext uri="{FF2B5EF4-FFF2-40B4-BE49-F238E27FC236}">
                <a16:creationId xmlns:a16="http://schemas.microsoft.com/office/drawing/2014/main" xmlns="" id="{F496BC62-F3DD-A742-8BA2-442AEDB97049}"/>
              </a:ext>
            </a:extLst>
          </p:cNvPr>
          <p:cNvSpPr/>
          <p:nvPr/>
        </p:nvSpPr>
        <p:spPr>
          <a:xfrm>
            <a:off x="268424" y="2741206"/>
            <a:ext cx="1200152" cy="612648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1"/>
                </a:solidFill>
              </a:rPr>
              <a:t>LEY 38 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tx1"/>
                </a:solidFill>
              </a:rPr>
              <a:t>1989</a:t>
            </a:r>
          </a:p>
        </p:txBody>
      </p:sp>
      <p:sp>
        <p:nvSpPr>
          <p:cNvPr id="7" name="7 Proceso alternativo">
            <a:extLst>
              <a:ext uri="{FF2B5EF4-FFF2-40B4-BE49-F238E27FC236}">
                <a16:creationId xmlns:a16="http://schemas.microsoft.com/office/drawing/2014/main" xmlns="" id="{549BF19F-EECA-D848-AD0B-AF0CB9E18498}"/>
              </a:ext>
            </a:extLst>
          </p:cNvPr>
          <p:cNvSpPr/>
          <p:nvPr/>
        </p:nvSpPr>
        <p:spPr>
          <a:xfrm>
            <a:off x="1804191" y="2741206"/>
            <a:ext cx="1200152" cy="612648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LEY 152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1994</a:t>
            </a:r>
          </a:p>
        </p:txBody>
      </p:sp>
      <p:sp>
        <p:nvSpPr>
          <p:cNvPr id="8" name="8 Proceso alternativo">
            <a:extLst>
              <a:ext uri="{FF2B5EF4-FFF2-40B4-BE49-F238E27FC236}">
                <a16:creationId xmlns:a16="http://schemas.microsoft.com/office/drawing/2014/main" xmlns="" id="{4834DA17-3AF7-8D44-9E75-105AFC9839AA}"/>
              </a:ext>
            </a:extLst>
          </p:cNvPr>
          <p:cNvSpPr/>
          <p:nvPr/>
        </p:nvSpPr>
        <p:spPr>
          <a:xfrm>
            <a:off x="3090075" y="2741206"/>
            <a:ext cx="1500198" cy="612648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DECRETO 111 DE 1996</a:t>
            </a:r>
          </a:p>
        </p:txBody>
      </p:sp>
      <p:sp>
        <p:nvSpPr>
          <p:cNvPr id="9" name="9 Proceso alternativo">
            <a:extLst>
              <a:ext uri="{FF2B5EF4-FFF2-40B4-BE49-F238E27FC236}">
                <a16:creationId xmlns:a16="http://schemas.microsoft.com/office/drawing/2014/main" xmlns="" id="{1380C47D-0127-AA48-A25F-F3A444FA9C80}"/>
              </a:ext>
            </a:extLst>
          </p:cNvPr>
          <p:cNvSpPr/>
          <p:nvPr/>
        </p:nvSpPr>
        <p:spPr>
          <a:xfrm>
            <a:off x="4780747" y="2741206"/>
            <a:ext cx="1414092" cy="612648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LEY 388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1997</a:t>
            </a:r>
          </a:p>
        </p:txBody>
      </p:sp>
      <p:sp>
        <p:nvSpPr>
          <p:cNvPr id="10" name="10 Proceso alternativo">
            <a:extLst>
              <a:ext uri="{FF2B5EF4-FFF2-40B4-BE49-F238E27FC236}">
                <a16:creationId xmlns:a16="http://schemas.microsoft.com/office/drawing/2014/main" xmlns="" id="{167B6F86-15D3-C244-A482-244765906862}"/>
              </a:ext>
            </a:extLst>
          </p:cNvPr>
          <p:cNvSpPr/>
          <p:nvPr/>
        </p:nvSpPr>
        <p:spPr>
          <a:xfrm>
            <a:off x="6385313" y="2755020"/>
            <a:ext cx="1710000" cy="612648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RESOLUCION        0806  DE  2005</a:t>
            </a:r>
          </a:p>
        </p:txBody>
      </p:sp>
      <p:sp>
        <p:nvSpPr>
          <p:cNvPr id="11" name="12 Proceso alternativo">
            <a:extLst>
              <a:ext uri="{FF2B5EF4-FFF2-40B4-BE49-F238E27FC236}">
                <a16:creationId xmlns:a16="http://schemas.microsoft.com/office/drawing/2014/main" xmlns="" id="{7E511993-46D2-7A41-8C34-BA9FE16E00CF}"/>
              </a:ext>
            </a:extLst>
          </p:cNvPr>
          <p:cNvSpPr/>
          <p:nvPr/>
        </p:nvSpPr>
        <p:spPr>
          <a:xfrm>
            <a:off x="261277" y="3722140"/>
            <a:ext cx="1214446" cy="2049299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tx1"/>
                </a:solidFill>
              </a:rPr>
              <a:t>ESTATUTO ORGANICO DEL PRESUPUESTO </a:t>
            </a:r>
          </a:p>
        </p:txBody>
      </p:sp>
      <p:sp>
        <p:nvSpPr>
          <p:cNvPr id="12" name="13 Proceso alternativo">
            <a:extLst>
              <a:ext uri="{FF2B5EF4-FFF2-40B4-BE49-F238E27FC236}">
                <a16:creationId xmlns:a16="http://schemas.microsoft.com/office/drawing/2014/main" xmlns="" id="{929B4C42-E449-BA48-8276-D358198B8272}"/>
              </a:ext>
            </a:extLst>
          </p:cNvPr>
          <p:cNvSpPr/>
          <p:nvPr/>
        </p:nvSpPr>
        <p:spPr>
          <a:xfrm>
            <a:off x="1804191" y="3782481"/>
            <a:ext cx="1214446" cy="1988959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ESTATUTO ORGANICO DE LOS PLANES DE DESARROLLO </a:t>
            </a:r>
          </a:p>
        </p:txBody>
      </p:sp>
      <p:sp>
        <p:nvSpPr>
          <p:cNvPr id="13" name="14 Proceso alternativo">
            <a:extLst>
              <a:ext uri="{FF2B5EF4-FFF2-40B4-BE49-F238E27FC236}">
                <a16:creationId xmlns:a16="http://schemas.microsoft.com/office/drawing/2014/main" xmlns="" id="{BA2B0AEC-A9A7-3642-B6D8-796F9CB3CF1D}"/>
              </a:ext>
            </a:extLst>
          </p:cNvPr>
          <p:cNvSpPr/>
          <p:nvPr/>
        </p:nvSpPr>
        <p:spPr>
          <a:xfrm>
            <a:off x="3209111" y="3762271"/>
            <a:ext cx="1381162" cy="2009170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ESTATUTO PRESUPUESTAL  INVERSION SOPORTADA EN PROYECTOS </a:t>
            </a:r>
          </a:p>
        </p:txBody>
      </p:sp>
      <p:sp>
        <p:nvSpPr>
          <p:cNvPr id="14" name="15 Proceso alternativo">
            <a:extLst>
              <a:ext uri="{FF2B5EF4-FFF2-40B4-BE49-F238E27FC236}">
                <a16:creationId xmlns:a16="http://schemas.microsoft.com/office/drawing/2014/main" xmlns="" id="{EDCD0391-9482-C946-9123-2C93032141EF}"/>
              </a:ext>
            </a:extLst>
          </p:cNvPr>
          <p:cNvSpPr/>
          <p:nvPr/>
        </p:nvSpPr>
        <p:spPr>
          <a:xfrm>
            <a:off x="4780747" y="3762271"/>
            <a:ext cx="1414092" cy="2009170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PLANES DE ORDENAMIENTO TERRITORIAL 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</a:rPr>
              <a:t>POT</a:t>
            </a:r>
          </a:p>
        </p:txBody>
      </p:sp>
      <p:sp>
        <p:nvSpPr>
          <p:cNvPr id="15" name="16 Proceso alternativo">
            <a:extLst>
              <a:ext uri="{FF2B5EF4-FFF2-40B4-BE49-F238E27FC236}">
                <a16:creationId xmlns:a16="http://schemas.microsoft.com/office/drawing/2014/main" xmlns="" id="{4680F144-B644-734E-94B1-EF5043A7E473}"/>
              </a:ext>
            </a:extLst>
          </p:cNvPr>
          <p:cNvSpPr/>
          <p:nvPr/>
        </p:nvSpPr>
        <p:spPr>
          <a:xfrm>
            <a:off x="6540716" y="3772374"/>
            <a:ext cx="1554597" cy="2009171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METODOLOGÍA DEL BANCO DE PROYECTOS </a:t>
            </a:r>
          </a:p>
          <a:p>
            <a:pPr algn="ctr"/>
            <a:r>
              <a:rPr lang="es-ES" sz="1200" b="1" dirty="0">
                <a:solidFill>
                  <a:schemeClr val="tx1"/>
                </a:solidFill>
              </a:rPr>
              <a:t>M.G.A</a:t>
            </a:r>
          </a:p>
        </p:txBody>
      </p:sp>
      <p:sp>
        <p:nvSpPr>
          <p:cNvPr id="16" name="19 Proceso alternativo">
            <a:extLst>
              <a:ext uri="{FF2B5EF4-FFF2-40B4-BE49-F238E27FC236}">
                <a16:creationId xmlns:a16="http://schemas.microsoft.com/office/drawing/2014/main" xmlns="" id="{B61BEA58-3593-0248-B039-AA75FB717F05}"/>
              </a:ext>
            </a:extLst>
          </p:cNvPr>
          <p:cNvSpPr/>
          <p:nvPr/>
        </p:nvSpPr>
        <p:spPr>
          <a:xfrm>
            <a:off x="2603157" y="1977921"/>
            <a:ext cx="6841288" cy="462004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400" b="1" dirty="0">
                <a:solidFill>
                  <a:schemeClr val="tx1"/>
                </a:solidFill>
              </a:rPr>
              <a:t>CONSTITUCIÓN POLÍTICA 1991</a:t>
            </a:r>
          </a:p>
        </p:txBody>
      </p:sp>
      <p:sp>
        <p:nvSpPr>
          <p:cNvPr id="17" name="Proceso 16">
            <a:extLst>
              <a:ext uri="{FF2B5EF4-FFF2-40B4-BE49-F238E27FC236}">
                <a16:creationId xmlns:a16="http://schemas.microsoft.com/office/drawing/2014/main" xmlns="" id="{AE94C0FB-F00A-2648-A290-DE9A8F345A29}"/>
              </a:ext>
            </a:extLst>
          </p:cNvPr>
          <p:cNvSpPr/>
          <p:nvPr/>
        </p:nvSpPr>
        <p:spPr>
          <a:xfrm>
            <a:off x="3075673" y="3568168"/>
            <a:ext cx="1648037" cy="2326104"/>
          </a:xfrm>
          <a:prstGeom prst="flowChartProcess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Proceso alternativo 17">
            <a:extLst>
              <a:ext uri="{FF2B5EF4-FFF2-40B4-BE49-F238E27FC236}">
                <a16:creationId xmlns:a16="http://schemas.microsoft.com/office/drawing/2014/main" xmlns="" id="{978176A4-A485-F744-AE5E-D36F367F000B}"/>
              </a:ext>
            </a:extLst>
          </p:cNvPr>
          <p:cNvSpPr/>
          <p:nvPr/>
        </p:nvSpPr>
        <p:spPr>
          <a:xfrm>
            <a:off x="1544002" y="1170498"/>
            <a:ext cx="8802806" cy="593109"/>
          </a:xfrm>
          <a:prstGeom prst="flowChartAlternateProcess">
            <a:avLst/>
          </a:prstGeom>
          <a:noFill/>
          <a:ln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¿POR QUÉ HACEMOS PROYECTOS ? </a:t>
            </a:r>
            <a:endParaRPr lang="es-E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10 Proceso alternativo">
            <a:extLst>
              <a:ext uri="{FF2B5EF4-FFF2-40B4-BE49-F238E27FC236}">
                <a16:creationId xmlns:a16="http://schemas.microsoft.com/office/drawing/2014/main" xmlns="" id="{CF05D8A1-4A01-0945-AC9D-0F7666A1960C}"/>
              </a:ext>
            </a:extLst>
          </p:cNvPr>
          <p:cNvSpPr/>
          <p:nvPr/>
        </p:nvSpPr>
        <p:spPr>
          <a:xfrm>
            <a:off x="8285787" y="2741100"/>
            <a:ext cx="1710000" cy="612648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RESOLUCION        1450  DE  2013</a:t>
            </a:r>
          </a:p>
        </p:txBody>
      </p:sp>
      <p:sp>
        <p:nvSpPr>
          <p:cNvPr id="20" name="16 Proceso alternativo">
            <a:extLst>
              <a:ext uri="{FF2B5EF4-FFF2-40B4-BE49-F238E27FC236}">
                <a16:creationId xmlns:a16="http://schemas.microsoft.com/office/drawing/2014/main" xmlns="" id="{78216BDA-6C66-374A-A459-AA6B7F99FB42}"/>
              </a:ext>
            </a:extLst>
          </p:cNvPr>
          <p:cNvSpPr/>
          <p:nvPr/>
        </p:nvSpPr>
        <p:spPr>
          <a:xfrm>
            <a:off x="8285787" y="3738691"/>
            <a:ext cx="1710001" cy="2032748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M.G.A. UNICA METODOLOGÍA PARA LA FORMULACION Y EVALUACIÓN PREVIA DE LOS PROYECTOS DE INVERSIÓN PÚBLICA</a:t>
            </a:r>
          </a:p>
        </p:txBody>
      </p:sp>
      <p:sp>
        <p:nvSpPr>
          <p:cNvPr id="21" name="Proceso alternativo 20">
            <a:extLst>
              <a:ext uri="{FF2B5EF4-FFF2-40B4-BE49-F238E27FC236}">
                <a16:creationId xmlns:a16="http://schemas.microsoft.com/office/drawing/2014/main" xmlns="" id="{0019BD51-3AE3-6F4D-8D83-7B0693605E26}"/>
              </a:ext>
            </a:extLst>
          </p:cNvPr>
          <p:cNvSpPr/>
          <p:nvPr/>
        </p:nvSpPr>
        <p:spPr>
          <a:xfrm>
            <a:off x="1942466" y="6100878"/>
            <a:ext cx="7501979" cy="396200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SIN PROYECTOS DE INVERSIÓN NO HAY EJECUCIÓN  DE RECURSOS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10 Proceso alternativo">
            <a:extLst>
              <a:ext uri="{FF2B5EF4-FFF2-40B4-BE49-F238E27FC236}">
                <a16:creationId xmlns:a16="http://schemas.microsoft.com/office/drawing/2014/main" xmlns="" id="{C12E1C51-9C0B-6840-92AF-F5D02876A972}"/>
              </a:ext>
            </a:extLst>
          </p:cNvPr>
          <p:cNvSpPr/>
          <p:nvPr/>
        </p:nvSpPr>
        <p:spPr>
          <a:xfrm>
            <a:off x="10125306" y="2755020"/>
            <a:ext cx="1710000" cy="612648"/>
          </a:xfrm>
          <a:prstGeom prst="flowChartAlternateProcess">
            <a:avLst/>
          </a:prstGeom>
          <a:noFill/>
          <a:ln>
            <a:solidFill>
              <a:srgbClr val="CC00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RESOLUCIÓN        4788  DE  2016</a:t>
            </a:r>
          </a:p>
        </p:txBody>
      </p:sp>
      <p:sp>
        <p:nvSpPr>
          <p:cNvPr id="23" name="16 Proceso alternativo">
            <a:extLst>
              <a:ext uri="{FF2B5EF4-FFF2-40B4-BE49-F238E27FC236}">
                <a16:creationId xmlns:a16="http://schemas.microsoft.com/office/drawing/2014/main" xmlns="" id="{FF920A6E-1A5B-2C44-A1F8-0BBF5CF60A13}"/>
              </a:ext>
            </a:extLst>
          </p:cNvPr>
          <p:cNvSpPr/>
          <p:nvPr/>
        </p:nvSpPr>
        <p:spPr>
          <a:xfrm>
            <a:off x="10186261" y="3714846"/>
            <a:ext cx="1710001" cy="2032748"/>
          </a:xfrm>
          <a:prstGeom prst="flowChartAlternateProcess">
            <a:avLst/>
          </a:prstGeom>
          <a:noFill/>
          <a:ln>
            <a:solidFill>
              <a:srgbClr val="66FFFF"/>
            </a:solidFill>
          </a:ln>
          <a:effectLst>
            <a:glow rad="101600">
              <a:srgbClr val="FFCC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200" b="1" dirty="0">
                <a:solidFill>
                  <a:schemeClr val="tx1"/>
                </a:solidFill>
              </a:rPr>
              <a:t>DISPONE EL </a:t>
            </a:r>
            <a:r>
              <a:rPr lang="es-ES" sz="1200" b="1" dirty="0" err="1">
                <a:solidFill>
                  <a:schemeClr val="tx1"/>
                </a:solidFill>
              </a:rPr>
              <a:t>SUIFP</a:t>
            </a:r>
            <a:r>
              <a:rPr lang="es-ES" sz="1200" b="1" dirty="0">
                <a:solidFill>
                  <a:schemeClr val="tx1"/>
                </a:solidFill>
              </a:rPr>
              <a:t> (SISTEMA UNIFICADO DE INVERSIONES Y FINANZAS PÚBLICAS) COMO HERRAMIENTA DE REGISTRO DE LA INVERSIÓN PÚBLICA</a:t>
            </a:r>
          </a:p>
        </p:txBody>
      </p:sp>
    </p:spTree>
    <p:extLst>
      <p:ext uri="{BB962C8B-B14F-4D97-AF65-F5344CB8AC3E}">
        <p14:creationId xmlns:p14="http://schemas.microsoft.com/office/powerpoint/2010/main" val="17981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418</Words>
  <Application>Microsoft Office PowerPoint</Application>
  <PresentationFormat>Panorámica</PresentationFormat>
  <Paragraphs>68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Maldonado Salazar</dc:creator>
  <cp:lastModifiedBy>Maria Monica Villamil Gallego</cp:lastModifiedBy>
  <cp:revision>92</cp:revision>
  <cp:lastPrinted>2020-01-14T04:19:06Z</cp:lastPrinted>
  <dcterms:created xsi:type="dcterms:W3CDTF">2020-01-03T19:29:38Z</dcterms:created>
  <dcterms:modified xsi:type="dcterms:W3CDTF">2020-05-29T21:55:47Z</dcterms:modified>
</cp:coreProperties>
</file>